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303" r:id="rId10"/>
    <p:sldId id="262" r:id="rId11"/>
    <p:sldId id="299" r:id="rId12"/>
    <p:sldId id="300" r:id="rId13"/>
    <p:sldId id="301" r:id="rId14"/>
    <p:sldId id="263" r:id="rId15"/>
    <p:sldId id="264" r:id="rId16"/>
    <p:sldId id="265" r:id="rId17"/>
    <p:sldId id="266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Medium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FE5F20-3FB6-4BC4-B7F1-51FD41CBB3E0}">
  <a:tblStyle styleId="{83FE5F20-3FB6-4BC4-B7F1-51FD41CBB3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>
      <p:cViewPr varScale="1">
        <p:scale>
          <a:sx n="159" d="100"/>
          <a:sy n="159" d="100"/>
        </p:scale>
        <p:origin x="280" y="184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0037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447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29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07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{83FE5F20-3FB6-4BC4-B7F1-51FD41CBB3E0}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{83FE5F20-3FB6-4BC4-B7F1-51FD41CBB3E0}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433125" y="1534950"/>
            <a:ext cx="75843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Разработка мессенджера на С++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629701" y="4127375"/>
            <a:ext cx="2920499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OTUS C++</a:t>
            </a:r>
            <a:r>
              <a:rPr lang="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Professional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4572000" y="330724"/>
            <a:ext cx="444915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Диаграмма последовательности движения сообщения</a:t>
            </a:r>
            <a:endParaRPr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F6F3B2-1D0F-6210-0741-7F0A2A1BBD68}"/>
              </a:ext>
            </a:extLst>
          </p:cNvPr>
          <p:cNvSpPr txBox="1"/>
          <p:nvPr/>
        </p:nvSpPr>
        <p:spPr>
          <a:xfrm>
            <a:off x="4572000" y="2221832"/>
            <a:ext cx="4320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 диаграмме отображен алгоритм движения</a:t>
            </a:r>
          </a:p>
          <a:p>
            <a:r>
              <a:rPr lang="ru-RU" dirty="0"/>
              <a:t>сообщений разного типа между пользователями.</a:t>
            </a:r>
          </a:p>
          <a:p>
            <a:endParaRPr lang="ru-RU" dirty="0"/>
          </a:p>
          <a:p>
            <a:r>
              <a:rPr lang="ru-RU" dirty="0"/>
              <a:t>На каждое сообщение от любого пользователя к </a:t>
            </a:r>
          </a:p>
          <a:p>
            <a:r>
              <a:rPr lang="ru-RU" dirty="0"/>
              <a:t>нему возвращается два других сообщения со</a:t>
            </a:r>
          </a:p>
          <a:p>
            <a:r>
              <a:rPr lang="ru-RU" dirty="0"/>
              <a:t>статусом.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97B1B8-9EDC-A9BE-893A-BC52DCA15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1" y="0"/>
            <a:ext cx="451793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12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121583" y="0"/>
            <a:ext cx="8900834" cy="580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Скриншот беседы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491E4B6-0C57-A3AE-C65E-39DBBE50D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22" y="733029"/>
            <a:ext cx="7772400" cy="26485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93B075-F99B-5394-3150-7A9B6DA393C2}"/>
              </a:ext>
            </a:extLst>
          </p:cNvPr>
          <p:cNvSpPr txBox="1"/>
          <p:nvPr/>
        </p:nvSpPr>
        <p:spPr>
          <a:xfrm>
            <a:off x="449179" y="3534118"/>
            <a:ext cx="82456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/>
              <a:t>На скриншоте изображены два терминала, с запущенными клиентами мессенджера.</a:t>
            </a:r>
          </a:p>
          <a:p>
            <a:endParaRPr lang="ru-RU" sz="1000" dirty="0"/>
          </a:p>
          <a:p>
            <a:r>
              <a:rPr lang="ru-RU" sz="1000" dirty="0"/>
              <a:t>Короткая беседа начинается «левым» клиентом словом «Привет». Сразу под сообщением два полученных статусных сообщения о том, что сообщение отправлено и доставлено.</a:t>
            </a:r>
            <a:r>
              <a:rPr lang="en-US" sz="1000" dirty="0"/>
              <a:t> </a:t>
            </a:r>
            <a:r>
              <a:rPr lang="ru-RU" sz="1000" dirty="0"/>
              <a:t>Правый клиент читает полученное сообщение </a:t>
            </a:r>
            <a:r>
              <a:rPr lang="ru-RU" sz="1000"/>
              <a:t>и отвечает.</a:t>
            </a:r>
            <a:endParaRPr lang="ru-RU" sz="1000" dirty="0"/>
          </a:p>
          <a:p>
            <a:endParaRPr lang="ru-RU" sz="1000" dirty="0"/>
          </a:p>
          <a:p>
            <a:r>
              <a:rPr lang="ru-RU" sz="1000" dirty="0"/>
              <a:t>Далее, отключен «правый» клиент. У «левого» сообщения отправляются, но не доставляются.</a:t>
            </a:r>
          </a:p>
          <a:p>
            <a:endParaRPr lang="ru-RU" sz="1000" dirty="0"/>
          </a:p>
          <a:p>
            <a:r>
              <a:rPr lang="ru-RU" sz="1000" dirty="0"/>
              <a:t>После повторного включения «правого» клиента ему доставляются все пропущенные сообщения, а левый получает об этом уведомление.</a:t>
            </a:r>
          </a:p>
        </p:txBody>
      </p:sp>
    </p:spTree>
    <p:extLst>
      <p:ext uri="{BB962C8B-B14F-4D97-AF65-F5344CB8AC3E}">
        <p14:creationId xmlns:p14="http://schemas.microsoft.com/office/powerpoint/2010/main" val="75607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76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715CB6-609A-74DF-AB3E-6C32E992EC91}"/>
              </a:ext>
            </a:extLst>
          </p:cNvPr>
          <p:cNvSpPr txBox="1"/>
          <p:nvPr/>
        </p:nvSpPr>
        <p:spPr>
          <a:xfrm>
            <a:off x="500550" y="946484"/>
            <a:ext cx="79696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/>
              <a:t>Считаю, что поставленная задача была, в целом, достигнута. Очень хотелось сделать более дружественный интерфейс клиента, но не хватило времени.</a:t>
            </a:r>
          </a:p>
          <a:p>
            <a:endParaRPr lang="ru-RU" sz="1100" dirty="0"/>
          </a:p>
          <a:p>
            <a:r>
              <a:rPr lang="ru-RU" sz="1100" dirty="0"/>
              <a:t>Из заявленных для изучения технологий довольно легко было освоить </a:t>
            </a:r>
            <a:r>
              <a:rPr lang="en-US" sz="1100" dirty="0"/>
              <a:t>Lohmann JSON </a:t>
            </a:r>
            <a:r>
              <a:rPr lang="ru-RU" sz="1100" dirty="0"/>
              <a:t>и</a:t>
            </a:r>
            <a:r>
              <a:rPr lang="en-US" sz="1100" dirty="0"/>
              <a:t> </a:t>
            </a:r>
            <a:r>
              <a:rPr lang="en-US" sz="1100" dirty="0" err="1"/>
              <a:t>libpq</a:t>
            </a:r>
            <a:r>
              <a:rPr lang="ru-RU" sz="1100" dirty="0"/>
              <a:t>. Интерфейсы библиотек вполне очевидны и дружественны. Проблемы были с освоением </a:t>
            </a:r>
            <a:r>
              <a:rPr lang="en-US" sz="1100" dirty="0"/>
              <a:t>boost::</a:t>
            </a:r>
            <a:r>
              <a:rPr lang="en-US" sz="1100" dirty="0" err="1"/>
              <a:t>asio</a:t>
            </a:r>
            <a:r>
              <a:rPr lang="en-US" sz="1100" dirty="0"/>
              <a:t>. </a:t>
            </a:r>
            <a:r>
              <a:rPr lang="ru-RU" sz="1100" dirty="0"/>
              <a:t>В основном из-за непонимания работы </a:t>
            </a:r>
            <a:r>
              <a:rPr lang="en-US" sz="1100" dirty="0" err="1"/>
              <a:t>io_service.run</a:t>
            </a:r>
            <a:r>
              <a:rPr lang="en-US" sz="1100" dirty="0"/>
              <a:t>(). </a:t>
            </a:r>
            <a:r>
              <a:rPr lang="ru-RU" sz="1100" dirty="0"/>
              <a:t>Было сложно визуализировать как работает асинхронный код.</a:t>
            </a:r>
          </a:p>
          <a:p>
            <a:endParaRPr lang="ru-RU" sz="1100" dirty="0"/>
          </a:p>
          <a:p>
            <a:r>
              <a:rPr lang="ru-RU" sz="1100" dirty="0"/>
              <a:t>Проект разрабатывал около двух недель, вечерами после основной работы. Его полезность для себя оцениваю на 10 баллов.</a:t>
            </a:r>
          </a:p>
          <a:p>
            <a:endParaRPr lang="ru-RU" sz="1100" dirty="0"/>
          </a:p>
          <a:p>
            <a:r>
              <a:rPr lang="ru-RU" sz="1100" dirty="0"/>
              <a:t>Что хотелось бы изменить:</a:t>
            </a:r>
          </a:p>
          <a:p>
            <a:pPr marL="228600" indent="-228600">
              <a:buAutoNum type="arabicPeriod"/>
            </a:pPr>
            <a:r>
              <a:rPr lang="ru-RU" sz="1100" dirty="0"/>
              <a:t>БД. Как я понял в подобных программах лучше использовать </a:t>
            </a:r>
            <a:r>
              <a:rPr lang="en-US" sz="1100" dirty="0"/>
              <a:t>NoSQL </a:t>
            </a:r>
            <a:r>
              <a:rPr lang="ru-RU" sz="1100" dirty="0"/>
              <a:t>хранилища.</a:t>
            </a:r>
          </a:p>
          <a:p>
            <a:pPr marL="228600" indent="-228600">
              <a:buAutoNum type="arabicPeriod"/>
            </a:pPr>
            <a:r>
              <a:rPr lang="ru-RU" sz="1100" dirty="0"/>
              <a:t>Перепроектировать классы </a:t>
            </a:r>
            <a:r>
              <a:rPr lang="en-US" sz="1100" dirty="0"/>
              <a:t>Message </a:t>
            </a:r>
            <a:r>
              <a:rPr lang="ru-RU" sz="1100" dirty="0"/>
              <a:t>и </a:t>
            </a:r>
            <a:r>
              <a:rPr lang="en-US" sz="1100" dirty="0" err="1"/>
              <a:t>TransmittMessage</a:t>
            </a:r>
            <a:r>
              <a:rPr lang="ru-RU" sz="1100" dirty="0"/>
              <a:t>, используемые для хранения и передачи. Работа с ними не оптимальна.</a:t>
            </a:r>
          </a:p>
          <a:p>
            <a:pPr marL="228600" indent="-228600">
              <a:buAutoNum type="arabicPeriod"/>
            </a:pPr>
            <a:r>
              <a:rPr lang="ru-RU" sz="1100" dirty="0"/>
              <a:t>Работа с датами слишком громоздка. К концу проекта нашел </a:t>
            </a:r>
            <a:r>
              <a:rPr lang="en-US" sz="1100" dirty="0"/>
              <a:t>boost::datetime.</a:t>
            </a:r>
          </a:p>
          <a:p>
            <a:pPr marL="228600" indent="-228600">
              <a:buAutoNum type="arabicPeriod"/>
            </a:pPr>
            <a:r>
              <a:rPr lang="ru-RU" sz="1100" dirty="0"/>
              <a:t>Не реализовано получение клиентом списка других абонентов и истории сообщений</a:t>
            </a:r>
          </a:p>
          <a:p>
            <a:pPr marL="228600" indent="-228600">
              <a:buAutoNum type="arabicPeriod"/>
            </a:pPr>
            <a:endParaRPr lang="ru-RU" sz="1100" dirty="0"/>
          </a:p>
          <a:p>
            <a:pPr marL="228600" indent="-228600">
              <a:buAutoNum type="arabicPeriod"/>
            </a:pPr>
            <a:endParaRPr lang="ru-RU" sz="1100" dirty="0"/>
          </a:p>
          <a:p>
            <a:r>
              <a:rPr lang="ru-RU" sz="1100" dirty="0"/>
              <a:t>Далее, планирую изучить технологии масштабирования и балансировки нагрузки. И конечно, более детально изучить </a:t>
            </a:r>
            <a:r>
              <a:rPr lang="en-US" sz="1100" dirty="0"/>
              <a:t>boost::</a:t>
            </a:r>
            <a:r>
              <a:rPr lang="en-US" sz="1100" dirty="0" err="1"/>
              <a:t>asio</a:t>
            </a:r>
            <a:r>
              <a:rPr lang="en-US" sz="1100" dirty="0"/>
              <a:t>.</a:t>
            </a:r>
            <a:endParaRPr lang="ru-RU" sz="11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r>
              <a:rPr lang="ru-RU" sz="3000" dirty="0"/>
              <a:t>Разработка мессенджера на С++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Алексей Грецов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114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Разработчик С++ в компании НТЦ «Передовые системы»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Стек: С++, </a:t>
            </a: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Qt, shell, </a:t>
            </a:r>
            <a:r>
              <a:rPr lang="en-US" sz="1300" dirty="0" err="1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</a:t>
            </a: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, SQLite, Python (</a:t>
            </a: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не ООП</a:t>
            </a: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)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FD20A8-9DFE-54F1-A79E-2049E5902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88" y="1893659"/>
            <a:ext cx="2951474" cy="28167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671806317"/>
              </p:ext>
            </p:extLst>
          </p:nvPr>
        </p:nvGraphicFramePr>
        <p:xfrm>
          <a:off x="952500" y="2382125"/>
          <a:ext cx="7239000" cy="2610716"/>
        </p:xfrm>
        <a:graphic>
          <a:graphicData uri="http://schemas.openxmlformats.org/drawingml/2006/table">
            <a:tbl>
              <a:tblPr>
                <a:noFill/>
                <a:tableStyleId>{83FE5F20-3FB6-4BC4-B7F1-51FD41CBB3E0}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клиент-серверную архитектуру обмена сообщениями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Обеспечить хранение и доставку сообщений клиенту после его появления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online.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Информировать клиента о том, что его сообщение успешно отправлено и доставлено получателю.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реализовать работоспособный мессенджер на С++, позволяющий обмениваться текстовыми сообщениями.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552284264"/>
              </p:ext>
            </p:extLst>
          </p:nvPr>
        </p:nvGraphicFramePr>
        <p:xfrm>
          <a:off x="952500" y="1897775"/>
          <a:ext cx="7239000" cy="2380719"/>
        </p:xfrm>
        <a:graphic>
          <a:graphicData uri="http://schemas.openxmlformats.org/drawingml/2006/table">
            <a:tbl>
              <a:tblPr>
                <a:noFill/>
                <a:tableStyleId>{83FE5F20-3FB6-4BC4-B7F1-51FD41CBB3E0}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Boost::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asio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для реализации обмена данными между сервером и клиентами.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Lohmann JSON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как библиотека работы с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JSON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используемых для передачи и хранения данных.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Libpq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взаимодействия с БД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832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Основная идея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79617A-26A2-BC7F-FD86-2F145C6CD8E7}"/>
              </a:ext>
            </a:extLst>
          </p:cNvPr>
          <p:cNvSpPr txBox="1"/>
          <p:nvPr/>
        </p:nvSpPr>
        <p:spPr>
          <a:xfrm>
            <a:off x="500550" y="996858"/>
            <a:ext cx="815416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Под понятием </a:t>
            </a:r>
            <a:r>
              <a:rPr lang="en-US" sz="1200" dirty="0" err="1"/>
              <a:t>messendger</a:t>
            </a:r>
            <a:r>
              <a:rPr lang="en-US" sz="1200" dirty="0"/>
              <a:t> </a:t>
            </a:r>
            <a:r>
              <a:rPr lang="ru-RU" sz="1200" dirty="0"/>
              <a:t>как правило понимается программа, которая позволяет отправлять сообщения и разнообразные файлы другому человеку.</a:t>
            </a:r>
          </a:p>
          <a:p>
            <a:endParaRPr lang="ru-RU" sz="1200" dirty="0"/>
          </a:p>
          <a:p>
            <a:r>
              <a:rPr lang="ru-RU" sz="1200" dirty="0"/>
              <a:t>В данном случае под этим понятием подразумевается программный комплекс, позволяющий реализовать описанные возможности и включает в себя ПО для клиентской части, серверной части и системы длительного хранения транслируемых сообщений.</a:t>
            </a:r>
          </a:p>
          <a:p>
            <a:endParaRPr lang="ru-RU" sz="1200" dirty="0"/>
          </a:p>
          <a:p>
            <a:r>
              <a:rPr lang="ru-RU" sz="1200" dirty="0"/>
              <a:t>Данный проект преследует образовательные цели и изначально использует не оптимальные с точки зрения производительности технологии. Так, за рамками оставлены понятия масштабируемости на большое число пользователей, используемая БД уступает по производительности рекомендуемым для этих целей решениям </a:t>
            </a:r>
            <a:r>
              <a:rPr lang="en-US" sz="1200" dirty="0"/>
              <a:t>NoSQL.</a:t>
            </a:r>
          </a:p>
          <a:p>
            <a:endParaRPr lang="ru-RU" sz="1200" dirty="0"/>
          </a:p>
          <a:p>
            <a:endParaRPr lang="ru-RU" sz="1200" dirty="0"/>
          </a:p>
          <a:p>
            <a:r>
              <a:rPr lang="ru-RU" sz="1200" b="1" dirty="0"/>
              <a:t>Идея</a:t>
            </a:r>
            <a:r>
              <a:rPr lang="ru-RU" sz="1200" dirty="0"/>
              <a:t>:</a:t>
            </a:r>
          </a:p>
          <a:p>
            <a:pPr marL="228600" indent="-228600">
              <a:buAutoNum type="arabicPeriod"/>
            </a:pPr>
            <a:r>
              <a:rPr lang="ru-RU" sz="1200" dirty="0"/>
              <a:t>Пользователь запускает в терминале приложение и выбирает абонента, которому хочет отправить сообщение.</a:t>
            </a:r>
          </a:p>
          <a:p>
            <a:pPr marL="228600" indent="-228600">
              <a:buAutoNum type="arabicPeriod"/>
            </a:pPr>
            <a:r>
              <a:rPr lang="ru-RU" sz="1200" dirty="0"/>
              <a:t>Пользователь печатает текст и по клавише </a:t>
            </a:r>
            <a:r>
              <a:rPr lang="en-US" sz="1200" dirty="0"/>
              <a:t>Enter </a:t>
            </a:r>
            <a:r>
              <a:rPr lang="ru-RU" sz="1200" dirty="0"/>
              <a:t>отправляет его.</a:t>
            </a:r>
          </a:p>
          <a:p>
            <a:pPr marL="228600" indent="-228600">
              <a:buAutoNum type="arabicPeriod"/>
            </a:pPr>
            <a:r>
              <a:rPr lang="ru-RU" sz="1200" dirty="0"/>
              <a:t>На экране появляется текст, что сообщение отправлено.</a:t>
            </a:r>
          </a:p>
          <a:p>
            <a:pPr marL="228600" indent="-228600">
              <a:buAutoNum type="arabicPeriod"/>
            </a:pPr>
            <a:r>
              <a:rPr lang="ru-RU" sz="1200" dirty="0"/>
              <a:t>Далее, на экране появляется текст, что сообщение доставлено.</a:t>
            </a:r>
          </a:p>
          <a:p>
            <a:pPr marL="228600" indent="-228600">
              <a:buAutoNum type="arabicPeriod"/>
            </a:pPr>
            <a:r>
              <a:rPr lang="ru-RU" sz="1200" dirty="0"/>
              <a:t>Удаленный абонент читает на экране полученное сообщение.</a:t>
            </a:r>
            <a:endParaRPr lang="en-US" sz="1200" dirty="0"/>
          </a:p>
        </p:txBody>
      </p:sp>
      <p:sp>
        <p:nvSpPr>
          <p:cNvPr id="3" name="Минус 2">
            <a:extLst>
              <a:ext uri="{FF2B5EF4-FFF2-40B4-BE49-F238E27FC236}">
                <a16:creationId xmlns:a16="http://schemas.microsoft.com/office/drawing/2014/main" id="{108BB336-B90A-6B5D-D672-CA57597F0FDD}"/>
              </a:ext>
            </a:extLst>
          </p:cNvPr>
          <p:cNvSpPr/>
          <p:nvPr/>
        </p:nvSpPr>
        <p:spPr>
          <a:xfrm>
            <a:off x="741181" y="3146176"/>
            <a:ext cx="7416229" cy="182561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335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743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Структура таблиц БД </a:t>
            </a:r>
            <a:r>
              <a:rPr lang="en-US" sz="3000" dirty="0" err="1"/>
              <a:t>PostgreSQ</a:t>
            </a:r>
            <a:endParaRPr sz="3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BFB8B8-4227-C89C-914F-9D03077E6166}"/>
              </a:ext>
            </a:extLst>
          </p:cNvPr>
          <p:cNvSpPr txBox="1"/>
          <p:nvPr/>
        </p:nvSpPr>
        <p:spPr>
          <a:xfrm>
            <a:off x="1010652" y="2873784"/>
            <a:ext cx="6793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b="1" dirty="0"/>
              <a:t>messages</a:t>
            </a:r>
            <a:r>
              <a:rPr lang="en-US" sz="1200" dirty="0"/>
              <a:t> – </a:t>
            </a:r>
            <a:r>
              <a:rPr lang="ru-RU" sz="1200" dirty="0"/>
              <a:t>таблица сообщений. Все поступающие на сервер сообщения записываются в нее. Размер таблицы в перспективе очень значительный.</a:t>
            </a:r>
          </a:p>
          <a:p>
            <a:endParaRPr lang="ru-RU" sz="1200" dirty="0"/>
          </a:p>
          <a:p>
            <a:pPr marL="228600" indent="-228600">
              <a:buFont typeface="+mj-lt"/>
              <a:buAutoNum type="arabicPeriod" startAt="2"/>
            </a:pPr>
            <a:r>
              <a:rPr lang="en-US" sz="1200" b="1" dirty="0" err="1"/>
              <a:t>processed_messags</a:t>
            </a:r>
            <a:r>
              <a:rPr lang="en-US" sz="1200" b="1" dirty="0"/>
              <a:t> </a:t>
            </a:r>
            <a:r>
              <a:rPr lang="en-US" sz="1200" dirty="0"/>
              <a:t>– </a:t>
            </a:r>
            <a:r>
              <a:rPr lang="ru-RU" sz="1200" dirty="0"/>
              <a:t>таблица активных сообщений, то есть тех, которые уже поступили в систему, но еще не отправлены своим получателям. Как только сообщение доставлено нужному абоненту, соответствующая запись из этой таблицы удаляется. Размер растет не значительно, поэтому работа с ней быстрая.</a:t>
            </a:r>
          </a:p>
          <a:p>
            <a:endParaRPr lang="ru-RU" sz="1200" dirty="0"/>
          </a:p>
          <a:p>
            <a:pPr marL="228600" indent="-228600">
              <a:buFont typeface="+mj-lt"/>
              <a:buAutoNum type="arabicPeriod" startAt="3"/>
            </a:pPr>
            <a:r>
              <a:rPr lang="en-US" sz="1200" b="1" dirty="0"/>
              <a:t>users</a:t>
            </a:r>
            <a:r>
              <a:rPr lang="en-US" sz="1200" dirty="0"/>
              <a:t> – </a:t>
            </a:r>
            <a:r>
              <a:rPr lang="ru-RU" sz="1200" dirty="0"/>
              <a:t>таблица пользователей. Каждый пользователь имеет свой уникальный идентификатор, по которому остальные его знают.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0909CE-6065-841D-7805-071106394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875" y="875378"/>
            <a:ext cx="7424250" cy="19984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Формат передаваемых сообщений</a:t>
            </a:r>
            <a:endParaRPr sz="3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80C9EB-84AE-CBBA-E398-F34B803D3388}"/>
              </a:ext>
            </a:extLst>
          </p:cNvPr>
          <p:cNvSpPr txBox="1"/>
          <p:nvPr/>
        </p:nvSpPr>
        <p:spPr>
          <a:xfrm>
            <a:off x="316831" y="3959639"/>
            <a:ext cx="851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1200" dirty="0"/>
          </a:p>
          <a:p>
            <a:r>
              <a:rPr lang="ru-RU" sz="1200" dirty="0"/>
              <a:t>Вводя различные типы служебных сообщений возможно информировать клиента о действиях другого абонента, например, что он печатает сообщение или выбирает файл или стикер.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49999FA-78E1-99B8-B88E-75E67DB03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27" y="972809"/>
            <a:ext cx="3064043" cy="11121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3EC4A7B-4297-74C4-4F4A-1DE08AA64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921" y="944519"/>
            <a:ext cx="2959413" cy="11687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EF0CE05-9C33-300E-1FC4-4DCEE9E9A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27" y="2347368"/>
            <a:ext cx="3758867" cy="13695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38E463A-EC68-2747-AB32-9B64B264DC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0921" y="2347368"/>
            <a:ext cx="3182353" cy="12640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BE04CE-41B7-01BA-B081-09E355636645}"/>
              </a:ext>
            </a:extLst>
          </p:cNvPr>
          <p:cNvSpPr txBox="1"/>
          <p:nvPr/>
        </p:nvSpPr>
        <p:spPr>
          <a:xfrm>
            <a:off x="1500314" y="1974773"/>
            <a:ext cx="18822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i="1" dirty="0"/>
              <a:t>Сообщение авторизации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483496-2F15-4F9E-A365-57DA8A142427}"/>
              </a:ext>
            </a:extLst>
          </p:cNvPr>
          <p:cNvSpPr txBox="1"/>
          <p:nvPr/>
        </p:nvSpPr>
        <p:spPr>
          <a:xfrm>
            <a:off x="6193455" y="1974773"/>
            <a:ext cx="17299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i="1" dirty="0"/>
              <a:t>Сообщение с текстом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E70B5F-9F33-AFF3-2547-99B771F950CC}"/>
              </a:ext>
            </a:extLst>
          </p:cNvPr>
          <p:cNvSpPr txBox="1"/>
          <p:nvPr/>
        </p:nvSpPr>
        <p:spPr>
          <a:xfrm>
            <a:off x="1037821" y="3616843"/>
            <a:ext cx="28953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i="1" dirty="0"/>
              <a:t>Сообщение со статусом «отправлено»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B9E474-66A6-7C55-9768-17C7DD97129F}"/>
              </a:ext>
            </a:extLst>
          </p:cNvPr>
          <p:cNvSpPr txBox="1"/>
          <p:nvPr/>
        </p:nvSpPr>
        <p:spPr>
          <a:xfrm>
            <a:off x="5584313" y="3616843"/>
            <a:ext cx="28889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i="1" dirty="0"/>
              <a:t>Сообщение со статусом «доставлено»</a:t>
            </a:r>
          </a:p>
        </p:txBody>
      </p:sp>
    </p:spTree>
    <p:extLst>
      <p:ext uri="{BB962C8B-B14F-4D97-AF65-F5344CB8AC3E}">
        <p14:creationId xmlns:p14="http://schemas.microsoft.com/office/powerpoint/2010/main" val="2325226610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2756</TotalTime>
  <Words>769</Words>
  <Application>Microsoft Macintosh PowerPoint</Application>
  <PresentationFormat>Экран (16:9)</PresentationFormat>
  <Paragraphs>95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Roboto</vt:lpstr>
      <vt:lpstr>Courier New</vt:lpstr>
      <vt:lpstr>Roboto Medium</vt:lpstr>
      <vt:lpstr>Arial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Разработка мессенджера на С++   </vt:lpstr>
      <vt:lpstr>План защиты</vt:lpstr>
      <vt:lpstr>Презентация PowerPoint</vt:lpstr>
      <vt:lpstr>Какие технологии использовались </vt:lpstr>
      <vt:lpstr>Основная идея </vt:lpstr>
      <vt:lpstr>Структура таблиц БД PostgreSQ</vt:lpstr>
      <vt:lpstr>Формат передаваемых сообщений</vt:lpstr>
      <vt:lpstr>Диаграмма последовательности движения сообщения</vt:lpstr>
      <vt:lpstr>Скриншот беседы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Алексей Александрович Грецов</cp:lastModifiedBy>
  <cp:revision>42</cp:revision>
  <dcterms:modified xsi:type="dcterms:W3CDTF">2025-08-29T20:40:21Z</dcterms:modified>
</cp:coreProperties>
</file>